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CBCF25E9-63C9-4EAD-AC73-B22D06BF9A8B}">
          <p14:sldIdLst>
            <p14:sldId id="256"/>
            <p14:sldId id="257"/>
          </p14:sldIdLst>
        </p14:section>
        <p14:section name="Информационни технологии" id="{D65BA918-26C7-4C86-8786-2B512DE0F40C}">
          <p14:sldIdLst>
            <p14:sldId id="258"/>
            <p14:sldId id="259"/>
            <p14:sldId id="260"/>
            <p14:sldId id="261"/>
          </p14:sldIdLst>
        </p14:section>
        <p14:section name="Компютърна система" id="{5CC7D280-118C-44AF-8773-3EB51A181DD8}">
          <p14:sldIdLst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Правила за безопасна работа" id="{EC6CD751-8968-4326-905F-BA107111ABE0}">
          <p14:sldIdLst>
            <p14:sldId id="271"/>
            <p14:sldId id="272"/>
          </p14:sldIdLst>
        </p14:section>
        <p14:section name="Заключение" id="{B7181BC2-250E-4934-9A85-7F705602E5E8}">
          <p14:sldIdLst>
            <p14:sldId id="273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5214" autoAdjust="0"/>
  </p:normalViewPr>
  <p:slideViewPr>
    <p:cSldViewPr showGuides="1">
      <p:cViewPr varScale="1">
        <p:scale>
          <a:sx n="110" d="100"/>
          <a:sy n="110" d="100"/>
        </p:scale>
        <p:origin x="564" y="9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19.2.2024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94555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92580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06570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BG-IT-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9" y="1790925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Хардуер и софтуер. Правила за безопасност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485192"/>
            <a:ext cx="10965303" cy="1024490"/>
          </a:xfrm>
        </p:spPr>
        <p:txBody>
          <a:bodyPr>
            <a:normAutofit fontScale="90000"/>
          </a:bodyPr>
          <a:lstStyle/>
          <a:p>
            <a:r>
              <a:rPr lang="bg-BG" dirty="0"/>
              <a:t>Въведение в информационните технологии и компютърните системи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33" y="2648139"/>
            <a:ext cx="3815529" cy="2602967"/>
          </a:xfrm>
          <a:prstGeom prst="rect">
            <a:avLst/>
          </a:prstGeom>
        </p:spPr>
      </p:pic>
      <p:sp>
        <p:nvSpPr>
          <p:cNvPr id="13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4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4"/>
              </a:rPr>
              <a:t>https://github.com/BG-IT-Edu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D4F49-031D-A6F9-5016-F490BE3497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pPr marL="533353" indent="-457200">
              <a:buClr>
                <a:schemeClr val="tx1"/>
              </a:buClr>
            </a:pPr>
            <a:r>
              <a:rPr lang="bg-BG" b="1" dirty="0" smtClean="0">
                <a:solidFill>
                  <a:schemeClr val="bg1"/>
                </a:solidFill>
              </a:rPr>
              <a:t>Периферни </a:t>
            </a:r>
            <a:r>
              <a:rPr lang="bg-BG" b="1" dirty="0">
                <a:solidFill>
                  <a:schemeClr val="bg1"/>
                </a:solidFill>
              </a:rPr>
              <a:t>устройства </a:t>
            </a:r>
            <a:r>
              <a:rPr lang="bg-BG" dirty="0"/>
              <a:t>– връзка между системния блок, потребителя и други </a:t>
            </a:r>
            <a:r>
              <a:rPr lang="bg-BG" b="1" dirty="0"/>
              <a:t>КС</a:t>
            </a:r>
          </a:p>
          <a:p>
            <a:pPr marL="1066419" lvl="1" indent="-457200">
              <a:buClr>
                <a:schemeClr val="tx1"/>
              </a:buClr>
            </a:pPr>
            <a:r>
              <a:rPr lang="bg-BG" b="1" dirty="0"/>
              <a:t>Входни</a:t>
            </a:r>
          </a:p>
          <a:p>
            <a:pPr marL="1066419" lvl="1" indent="-457200">
              <a:buClr>
                <a:schemeClr val="tx1"/>
              </a:buClr>
            </a:pPr>
            <a:r>
              <a:rPr lang="bg-BG" b="1" dirty="0"/>
              <a:t>Изходни</a:t>
            </a:r>
          </a:p>
          <a:p>
            <a:pPr marL="1066419" lvl="1" indent="-457200">
              <a:buClr>
                <a:schemeClr val="tx1"/>
              </a:buClr>
            </a:pPr>
            <a:r>
              <a:rPr lang="bg-BG" b="1" dirty="0"/>
              <a:t>Входно-изходни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817BFD-0CDA-523A-C2F3-DE6C6D77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</a:t>
            </a:r>
            <a:r>
              <a:rPr lang="bg-BG" dirty="0" smtClean="0"/>
              <a:t>хардуер</a:t>
            </a:r>
            <a:r>
              <a:rPr lang="en-US" dirty="0" smtClean="0"/>
              <a:t> (2)</a:t>
            </a:r>
            <a:endParaRPr lang="en-BG" dirty="0"/>
          </a:p>
        </p:txBody>
      </p:sp>
      <p:pic>
        <p:nvPicPr>
          <p:cNvPr id="4098" name="Picture 2" descr="Microphone PNG Transparent Images Free Download - Pngfr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157" y="1930126"/>
            <a:ext cx="2257423" cy="226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ownload Monitor Png HQ PNG Image | FreePNGIm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131" y="2946879"/>
            <a:ext cx="2807344" cy="327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ownload HDD Hard Disk Drive PNG Image for Free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1" y="4114422"/>
            <a:ext cx="2737768" cy="263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0433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D4F49-031D-A6F9-5016-F490BE3497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42067"/>
          </a:xfrm>
        </p:spPr>
        <p:txBody>
          <a:bodyPr>
            <a:normAutofit fontScale="92500" lnSpcReduction="10000"/>
          </a:bodyPr>
          <a:lstStyle/>
          <a:p>
            <a:r>
              <a:rPr lang="bg-BG" b="1" dirty="0"/>
              <a:t>Системен блок</a:t>
            </a:r>
            <a:r>
              <a:rPr lang="en-US" b="1" dirty="0"/>
              <a:t> </a:t>
            </a:r>
            <a:r>
              <a:rPr lang="en-US" dirty="0"/>
              <a:t>– </a:t>
            </a:r>
            <a:r>
              <a:rPr lang="bg-BG" dirty="0"/>
              <a:t>сграда на работилницата</a:t>
            </a:r>
            <a:endParaRPr lang="en-US" dirty="0"/>
          </a:p>
          <a:p>
            <a:pPr lvl="1"/>
            <a:r>
              <a:rPr lang="bg-BG" b="1" dirty="0"/>
              <a:t>Дънна платка </a:t>
            </a:r>
            <a:r>
              <a:rPr lang="bg-BG" dirty="0"/>
              <a:t>(</a:t>
            </a:r>
            <a:r>
              <a:rPr lang="en-US" dirty="0"/>
              <a:t>Motherboard</a:t>
            </a:r>
            <a:r>
              <a:rPr lang="bg-BG" dirty="0"/>
              <a:t>)</a:t>
            </a:r>
            <a:r>
              <a:rPr lang="en-US" dirty="0"/>
              <a:t> – </a:t>
            </a:r>
            <a:r>
              <a:rPr lang="bg-BG" dirty="0"/>
              <a:t>разпределение на помещенията и инсталации (</a:t>
            </a:r>
            <a:r>
              <a:rPr lang="bg-BG" b="1" dirty="0"/>
              <a:t>ток</a:t>
            </a:r>
            <a:r>
              <a:rPr lang="bg-BG" dirty="0"/>
              <a:t>, </a:t>
            </a:r>
            <a:r>
              <a:rPr lang="bg-BG" b="1" dirty="0"/>
              <a:t>вода</a:t>
            </a:r>
            <a:r>
              <a:rPr lang="bg-BG" dirty="0"/>
              <a:t>, </a:t>
            </a:r>
            <a:r>
              <a:rPr lang="bg-BG" b="1" dirty="0"/>
              <a:t>газ</a:t>
            </a:r>
            <a:r>
              <a:rPr lang="bg-BG" dirty="0"/>
              <a:t>, </a:t>
            </a:r>
            <a:r>
              <a:rPr lang="bg-BG" b="1" dirty="0"/>
              <a:t>вентилация</a:t>
            </a:r>
            <a:r>
              <a:rPr lang="bg-BG" dirty="0"/>
              <a:t>)</a:t>
            </a:r>
          </a:p>
          <a:p>
            <a:pPr lvl="1"/>
            <a:r>
              <a:rPr lang="bg-BG" b="1" dirty="0"/>
              <a:t>Процесор</a:t>
            </a:r>
            <a:r>
              <a:rPr lang="bg-BG" dirty="0"/>
              <a:t> (</a:t>
            </a:r>
            <a:r>
              <a:rPr lang="en-US" dirty="0"/>
              <a:t>CPU</a:t>
            </a:r>
            <a:r>
              <a:rPr lang="bg-BG" dirty="0"/>
              <a:t>)</a:t>
            </a:r>
            <a:r>
              <a:rPr lang="en-US" dirty="0"/>
              <a:t> – </a:t>
            </a:r>
            <a:r>
              <a:rPr lang="bg-BG" dirty="0"/>
              <a:t>майсторът в работилницата</a:t>
            </a:r>
          </a:p>
          <a:p>
            <a:pPr lvl="1"/>
            <a:r>
              <a:rPr lang="bg-BG" b="1" dirty="0"/>
              <a:t>Оперативна памет </a:t>
            </a:r>
            <a:r>
              <a:rPr lang="bg-BG" dirty="0"/>
              <a:t>(</a:t>
            </a:r>
            <a:r>
              <a:rPr lang="en-US" dirty="0"/>
              <a:t>RAM</a:t>
            </a:r>
            <a:r>
              <a:rPr lang="bg-BG" dirty="0"/>
              <a:t>)</a:t>
            </a:r>
            <a:r>
              <a:rPr lang="en-US" dirty="0"/>
              <a:t> –</a:t>
            </a:r>
            <a:r>
              <a:rPr lang="bg-BG" dirty="0"/>
              <a:t> работната маса, тезгях</a:t>
            </a:r>
          </a:p>
          <a:p>
            <a:pPr marL="533353" indent="-457200"/>
            <a:r>
              <a:rPr lang="bg-BG" b="1" dirty="0"/>
              <a:t>Периферни устройства </a:t>
            </a:r>
            <a:r>
              <a:rPr lang="bg-BG" dirty="0"/>
              <a:t>– служат за връзка с околния свят</a:t>
            </a:r>
          </a:p>
          <a:p>
            <a:pPr marL="1066419" lvl="1" indent="-457200"/>
            <a:r>
              <a:rPr lang="bg-BG" b="1" dirty="0"/>
              <a:t>Входни</a:t>
            </a:r>
            <a:r>
              <a:rPr lang="bg-BG" dirty="0"/>
              <a:t> – доставка на материали</a:t>
            </a:r>
          </a:p>
          <a:p>
            <a:pPr marL="1066419" lvl="1" indent="-457200"/>
            <a:r>
              <a:rPr lang="bg-BG" b="1" dirty="0"/>
              <a:t>Изходни</a:t>
            </a:r>
            <a:r>
              <a:rPr lang="bg-BG" dirty="0"/>
              <a:t> – извежда готова продукция</a:t>
            </a:r>
          </a:p>
          <a:p>
            <a:pPr marL="1066419" lvl="1" indent="-457200"/>
            <a:r>
              <a:rPr lang="bg-BG" b="1" dirty="0"/>
              <a:t>Входно-изходни</a:t>
            </a:r>
            <a:r>
              <a:rPr lang="bg-BG" dirty="0"/>
              <a:t> – общува с клиенти и доставчици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817BFD-0CDA-523A-C2F3-DE6C6D77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Видове хардуер – аналогия с работилница</a:t>
            </a:r>
            <a:endParaRPr lang="en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013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405" y="1249649"/>
            <a:ext cx="11818096" cy="5456391"/>
          </a:xfrm>
        </p:spPr>
        <p:txBody>
          <a:bodyPr>
            <a:normAutofit/>
          </a:bodyPr>
          <a:lstStyle/>
          <a:p>
            <a:pPr marL="504000" lvl="1">
              <a:lnSpc>
                <a:spcPct val="110000"/>
              </a:lnSpc>
            </a:pPr>
            <a:r>
              <a:rPr lang="bg-BG" sz="3400" b="1" dirty="0">
                <a:solidFill>
                  <a:srgbClr val="234465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Входните</a:t>
            </a:r>
            <a:r>
              <a:rPr lang="bg-BG" sz="3400" dirty="0">
                <a:solidFill>
                  <a:srgbClr val="234465"/>
                </a:solidFill>
              </a:rPr>
              <a:t> устройства служат </a:t>
            </a:r>
            <a:r>
              <a:rPr lang="bg-BG" sz="3400" dirty="0"/>
              <a:t>за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b="1" dirty="0"/>
              <a:t>въвеждане на данни </a:t>
            </a:r>
            <a:r>
              <a:rPr lang="bg-BG" sz="3400" dirty="0">
                <a:solidFill>
                  <a:srgbClr val="234465"/>
                </a:solidFill>
              </a:rPr>
              <a:t>в КС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Клавиатура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Мишка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Скенер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Микрофон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Входни устройства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246" y="2169024"/>
            <a:ext cx="2257992" cy="1262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039" y="2800447"/>
            <a:ext cx="1512716" cy="1505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364" y="4463609"/>
            <a:ext cx="2008024" cy="1987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312" y="3645446"/>
            <a:ext cx="1972041" cy="1972041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56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405" y="1240971"/>
            <a:ext cx="11804829" cy="5455738"/>
          </a:xfrm>
        </p:spPr>
        <p:txBody>
          <a:bodyPr>
            <a:normAutofit/>
          </a:bodyPr>
          <a:lstStyle/>
          <a:p>
            <a:pPr marL="504000" lvl="1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Изходните</a:t>
            </a:r>
            <a:r>
              <a:rPr lang="bg-BG" sz="3400" dirty="0">
                <a:solidFill>
                  <a:srgbClr val="234465"/>
                </a:solidFill>
              </a:rPr>
              <a:t> устройства служат</a:t>
            </a:r>
            <a:r>
              <a:rPr lang="en-US" sz="3400" dirty="0">
                <a:solidFill>
                  <a:srgbClr val="234465"/>
                </a:solidFill>
              </a:rPr>
              <a:t> </a:t>
            </a:r>
            <a:r>
              <a:rPr lang="bg-BG" sz="3400" dirty="0">
                <a:solidFill>
                  <a:srgbClr val="234465"/>
                </a:solidFill>
              </a:rPr>
              <a:t>за </a:t>
            </a:r>
            <a:r>
              <a:rPr lang="bg-BG" sz="3400" b="1" dirty="0"/>
              <a:t>извеждане</a:t>
            </a:r>
            <a:r>
              <a:rPr lang="bg-BG" sz="3400" dirty="0"/>
              <a:t> </a:t>
            </a:r>
            <a:r>
              <a:rPr lang="bg-BG" sz="3400" b="1" dirty="0"/>
              <a:t>на данни </a:t>
            </a:r>
            <a:r>
              <a:rPr lang="bg-BG" sz="3400" dirty="0">
                <a:solidFill>
                  <a:srgbClr val="234465"/>
                </a:solidFill>
              </a:rPr>
              <a:t>от КС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Монитор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Принтер</a:t>
            </a:r>
            <a:r>
              <a:rPr lang="en-US" sz="3400" dirty="0">
                <a:solidFill>
                  <a:srgbClr val="234465"/>
                </a:solidFill>
              </a:rPr>
              <a:t>, 3D Printer</a:t>
            </a:r>
            <a:endParaRPr lang="bg-BG" sz="3400" dirty="0">
              <a:solidFill>
                <a:srgbClr val="234465"/>
              </a:solidFill>
            </a:endParaRP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Говорители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Изходни устройства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557" y="2139722"/>
            <a:ext cx="2257425" cy="1724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698" y="2495483"/>
            <a:ext cx="2946714" cy="2946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272" y="4638675"/>
            <a:ext cx="2219325" cy="2219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610" y="4191391"/>
            <a:ext cx="2205805" cy="2205805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220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ru-RU" dirty="0"/>
              <a:t>͏</a:t>
            </a:r>
            <a:r>
              <a:rPr lang="ru-RU" b="1" dirty="0">
                <a:solidFill>
                  <a:schemeClr val="bg1"/>
                </a:solidFill>
              </a:rPr>
              <a:t>Входно-изходните</a:t>
            </a:r>
            <a:r>
              <a:rPr lang="ru-RU" dirty="0"/>
              <a:t> устройства служат за </a:t>
            </a:r>
            <a:r>
              <a:rPr lang="ru-RU" b="1" dirty="0"/>
              <a:t>въвеждане</a:t>
            </a:r>
            <a:r>
              <a:rPr lang="ru-RU" dirty="0"/>
              <a:t> и </a:t>
            </a:r>
            <a:r>
              <a:rPr lang="ru-RU" b="1" dirty="0"/>
              <a:t>извеждане</a:t>
            </a:r>
            <a:r>
              <a:rPr lang="ru-RU" dirty="0"/>
              <a:t> на данни в/от КС</a:t>
            </a:r>
          </a:p>
          <a:p>
            <a:endParaRPr lang="ru-RU" dirty="0"/>
          </a:p>
          <a:p>
            <a:pPr lvl="1"/>
            <a:r>
              <a:rPr lang="ru-RU" dirty="0"/>
              <a:t>HDD, SSD</a:t>
            </a:r>
          </a:p>
          <a:p>
            <a:pPr lvl="1"/>
            <a:r>
              <a:rPr lang="ru-RU" dirty="0"/>
              <a:t>CD, DVD</a:t>
            </a:r>
          </a:p>
          <a:p>
            <a:pPr lvl="1"/>
            <a:r>
              <a:rPr lang="ru-RU" dirty="0"/>
              <a:t>Flash памет</a:t>
            </a:r>
          </a:p>
          <a:p>
            <a:endParaRPr lang="ru-RU" dirty="0"/>
          </a:p>
          <a:p>
            <a:r>
              <a:rPr lang="ru-RU" b="1" dirty="0"/>
              <a:t>HDD</a:t>
            </a:r>
            <a:r>
              <a:rPr lang="ru-RU" dirty="0"/>
              <a:t>, </a:t>
            </a:r>
            <a:r>
              <a:rPr lang="ru-RU" b="1" dirty="0"/>
              <a:t>SSD</a:t>
            </a:r>
            <a:r>
              <a:rPr lang="ru-RU" dirty="0"/>
              <a:t>, </a:t>
            </a:r>
            <a:r>
              <a:rPr lang="ru-RU" b="1" dirty="0"/>
              <a:t>DVD</a:t>
            </a:r>
            <a:r>
              <a:rPr lang="ru-RU" dirty="0"/>
              <a:t> и други са разположени в системния блок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Входно-изходни устройства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931" y="2535015"/>
            <a:ext cx="3314700" cy="1238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54" y="2705483"/>
            <a:ext cx="2286000" cy="2295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701" y="3272221"/>
            <a:ext cx="1428750" cy="1162050"/>
          </a:xfrm>
          <a:prstGeom prst="rect">
            <a:avLst/>
          </a:prstGeom>
        </p:spPr>
      </p:pic>
      <p:pic>
        <p:nvPicPr>
          <p:cNvPr id="5122" name="Picture 2" descr="Download HDD Hard Disk Drive PNG Image for Free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64221" y="3985986"/>
            <a:ext cx="1774120" cy="171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035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Системен софтуер </a:t>
            </a:r>
            <a:r>
              <a:rPr lang="bg-BG" dirty="0"/>
              <a:t>(</a:t>
            </a:r>
            <a:r>
              <a:rPr lang="bg-BG" b="1" dirty="0"/>
              <a:t>операционна система</a:t>
            </a:r>
            <a:r>
              <a:rPr lang="bg-BG" dirty="0"/>
              <a:t>) – управлява </a:t>
            </a:r>
            <a:r>
              <a:rPr lang="bg-BG" b="1" dirty="0"/>
              <a:t>хардуера</a:t>
            </a:r>
            <a:r>
              <a:rPr lang="bg-BG" dirty="0"/>
              <a:t> и останалите програми</a:t>
            </a:r>
          </a:p>
          <a:p>
            <a:pPr marL="533353" indent="-457200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Инструментален софтуер </a:t>
            </a:r>
            <a:r>
              <a:rPr lang="bg-BG" dirty="0"/>
              <a:t>(</a:t>
            </a:r>
            <a:r>
              <a:rPr lang="en-US" b="1" dirty="0"/>
              <a:t>tools</a:t>
            </a:r>
            <a:r>
              <a:rPr lang="bg-BG" dirty="0"/>
              <a:t>) – служи за </a:t>
            </a:r>
            <a:r>
              <a:rPr lang="bg-BG" b="1" dirty="0"/>
              <a:t>поддръжка</a:t>
            </a:r>
            <a:r>
              <a:rPr lang="bg-BG" dirty="0"/>
              <a:t> на изправността на останалия софтуер</a:t>
            </a:r>
            <a:endParaRPr lang="en-US" dirty="0"/>
          </a:p>
          <a:p>
            <a:pPr marL="533353" indent="-457200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Приложен софтуер </a:t>
            </a:r>
            <a:r>
              <a:rPr lang="bg-BG" dirty="0"/>
              <a:t>–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потребителските</a:t>
            </a:r>
            <a:r>
              <a:rPr lang="bg-BG" dirty="0"/>
              <a:t> програми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67"/>
          <a:stretch/>
        </p:blipFill>
        <p:spPr>
          <a:xfrm>
            <a:off x="1650303" y="4464025"/>
            <a:ext cx="3722915" cy="22420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938" y="4464025"/>
            <a:ext cx="4484031" cy="22420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71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smtClean="0"/>
              <a:t>Правила за безопасна работа с КС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84" y="1173325"/>
            <a:ext cx="2441315" cy="2760859"/>
          </a:xfrm>
          <a:prstGeom prst="rect">
            <a:avLst/>
          </a:prstGeom>
        </p:spPr>
      </p:pic>
      <p:sp>
        <p:nvSpPr>
          <p:cNvPr id="7" name="Subtitle 6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mtClean="0"/>
              <a:t>Здравни и технически указания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806" y="1242423"/>
            <a:ext cx="8334566" cy="5201066"/>
          </a:xfrm>
        </p:spPr>
        <p:txBody>
          <a:bodyPr>
            <a:normAutofit fontScale="92500"/>
          </a:bodyPr>
          <a:lstStyle/>
          <a:p>
            <a:pPr lvl="0"/>
            <a:r>
              <a:rPr lang="bg-BG" dirty="0"/>
              <a:t>Правете </a:t>
            </a:r>
            <a:r>
              <a:rPr lang="bg-BG" b="1" dirty="0"/>
              <a:t>почивка</a:t>
            </a:r>
            <a:r>
              <a:rPr lang="bg-BG" dirty="0"/>
              <a:t> на всеки </a:t>
            </a:r>
            <a:r>
              <a:rPr lang="bg-BG" b="1" dirty="0"/>
              <a:t>30-45 минути </a:t>
            </a:r>
            <a:r>
              <a:rPr lang="bg-BG" dirty="0"/>
              <a:t>работа пред компютъра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bg-BG" b="1" dirty="0"/>
              <a:t>Не пипайте</a:t>
            </a:r>
            <a:r>
              <a:rPr lang="bg-BG" dirty="0"/>
              <a:t> кабелите на </a:t>
            </a:r>
            <a:r>
              <a:rPr lang="bg-BG" b="1" dirty="0"/>
              <a:t>КС</a:t>
            </a:r>
          </a:p>
          <a:p>
            <a:pPr>
              <a:buClr>
                <a:schemeClr val="tx1"/>
              </a:buClr>
            </a:pPr>
            <a:r>
              <a:rPr lang="bg-BG" b="1" dirty="0"/>
              <a:t>Правилна стойка </a:t>
            </a:r>
            <a:r>
              <a:rPr lang="en-US" dirty="0"/>
              <a:t>– </a:t>
            </a:r>
            <a:r>
              <a:rPr lang="bg-BG" dirty="0"/>
              <a:t>гърбът, ръцете и краката не трябва да са под напрежение</a:t>
            </a:r>
          </a:p>
          <a:p>
            <a:pPr>
              <a:buClr>
                <a:schemeClr val="tx1"/>
              </a:buClr>
            </a:pPr>
            <a:r>
              <a:rPr lang="bg-BG" b="1" dirty="0"/>
              <a:t>Светлината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не трябва да има отражение и блясък върху монитора</a:t>
            </a:r>
          </a:p>
          <a:p>
            <a:pPr>
              <a:buClr>
                <a:schemeClr val="tx1"/>
              </a:buClr>
            </a:pPr>
            <a:r>
              <a:rPr lang="bg-BG" b="1" dirty="0"/>
              <a:t>Изключвайте компютъра </a:t>
            </a:r>
            <a:r>
              <a:rPr lang="bg-BG" dirty="0"/>
              <a:t>с указаната команда, а не с прекъсване на захранването!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bg-BG" dirty="0"/>
              <a:t>Правила за безопасна работа с КС</a:t>
            </a:r>
            <a:endParaRPr lang="en-US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372" y="1242423"/>
            <a:ext cx="3435437" cy="4351553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083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92240"/>
            <a:ext cx="9715330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6007" y="2735446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68236" y="1501636"/>
            <a:ext cx="9028216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bg-BG" sz="2900" dirty="0">
                <a:solidFill>
                  <a:schemeClr val="bg2"/>
                </a:solidFill>
              </a:rPr>
              <a:t>Информационни дейности: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accent1"/>
                </a:solidFill>
              </a:rPr>
              <a:t>събиране</a:t>
            </a:r>
            <a:r>
              <a:rPr lang="bg-BG" sz="2900" dirty="0">
                <a:solidFill>
                  <a:schemeClr val="bg2"/>
                </a:solidFill>
              </a:rPr>
              <a:t> на информация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accent1"/>
                </a:solidFill>
              </a:rPr>
              <a:t>съхраняване</a:t>
            </a:r>
            <a:r>
              <a:rPr lang="bg-BG" sz="2900" dirty="0">
                <a:solidFill>
                  <a:schemeClr val="bg2"/>
                </a:solidFill>
              </a:rPr>
              <a:t> на информация 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accent1"/>
                </a:solidFill>
              </a:rPr>
              <a:t>обработване</a:t>
            </a:r>
            <a:r>
              <a:rPr lang="bg-BG" sz="2900" dirty="0">
                <a:solidFill>
                  <a:schemeClr val="bg2"/>
                </a:solidFill>
              </a:rPr>
              <a:t> на информация 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accent1"/>
                </a:solidFill>
              </a:rPr>
              <a:t>разпространяване</a:t>
            </a:r>
            <a:r>
              <a:rPr lang="bg-BG" sz="2900" dirty="0">
                <a:solidFill>
                  <a:schemeClr val="bg2"/>
                </a:solidFill>
              </a:rPr>
              <a:t> на информация </a:t>
            </a:r>
          </a:p>
          <a:p>
            <a:pPr>
              <a:lnSpc>
                <a:spcPct val="100000"/>
              </a:lnSpc>
              <a:buClr>
                <a:schemeClr val="bg2"/>
              </a:buClr>
              <a:tabLst>
                <a:tab pos="2176463" algn="l"/>
              </a:tabLst>
            </a:pPr>
            <a:r>
              <a:rPr lang="bg-BG" sz="2900" b="1" dirty="0">
                <a:solidFill>
                  <a:schemeClr val="bg2"/>
                </a:solidFill>
              </a:rPr>
              <a:t>КС</a:t>
            </a:r>
            <a:r>
              <a:rPr lang="bg-BG" sz="2900" dirty="0">
                <a:solidFill>
                  <a:schemeClr val="bg2"/>
                </a:solidFill>
              </a:rPr>
              <a:t> включва </a:t>
            </a:r>
            <a:r>
              <a:rPr lang="bg-BG" sz="2900" b="1" dirty="0">
                <a:solidFill>
                  <a:schemeClr val="accent1"/>
                </a:solidFill>
              </a:rPr>
              <a:t>хардуер</a:t>
            </a:r>
            <a:r>
              <a:rPr lang="bg-BG" sz="2900" dirty="0">
                <a:solidFill>
                  <a:schemeClr val="bg2"/>
                </a:solidFill>
              </a:rPr>
              <a:t> и </a:t>
            </a:r>
            <a:r>
              <a:rPr lang="bg-BG" sz="2900" b="1" dirty="0">
                <a:solidFill>
                  <a:schemeClr val="accent1"/>
                </a:solidFill>
              </a:rPr>
              <a:t>софтуер</a:t>
            </a:r>
            <a:r>
              <a:rPr lang="bg-BG" sz="2900" dirty="0">
                <a:solidFill>
                  <a:schemeClr val="bg2"/>
                </a:solidFill>
              </a:rPr>
              <a:t> </a:t>
            </a:r>
          </a:p>
          <a:p>
            <a:pPr>
              <a:lnSpc>
                <a:spcPct val="100000"/>
              </a:lnSpc>
              <a:buClr>
                <a:schemeClr val="bg2"/>
              </a:buClr>
              <a:tabLst>
                <a:tab pos="2176463" algn="l"/>
              </a:tabLst>
            </a:pPr>
            <a:r>
              <a:rPr lang="bg-BG" sz="2900" dirty="0">
                <a:solidFill>
                  <a:schemeClr val="bg2"/>
                </a:solidFill>
              </a:rPr>
              <a:t>За безопасна работа спазвайте времето за </a:t>
            </a:r>
            <a:r>
              <a:rPr lang="bg-BG" sz="2900" b="1" dirty="0">
                <a:solidFill>
                  <a:schemeClr val="bg2"/>
                </a:solidFill>
              </a:rPr>
              <a:t>работа и почивка</a:t>
            </a:r>
            <a:r>
              <a:rPr lang="bg-BG" sz="2900" dirty="0">
                <a:solidFill>
                  <a:schemeClr val="bg2"/>
                </a:solidFill>
              </a:rPr>
              <a:t>, </a:t>
            </a:r>
            <a:r>
              <a:rPr lang="bg-BG" sz="2900" b="1" dirty="0">
                <a:solidFill>
                  <a:schemeClr val="bg2"/>
                </a:solidFill>
              </a:rPr>
              <a:t>правилна стойка</a:t>
            </a:r>
            <a:r>
              <a:rPr lang="bg-BG" sz="2900" dirty="0">
                <a:solidFill>
                  <a:schemeClr val="bg2"/>
                </a:solidFill>
              </a:rPr>
              <a:t>, подходящо </a:t>
            </a:r>
            <a:r>
              <a:rPr lang="bg-BG" sz="2900" b="1" dirty="0">
                <a:solidFill>
                  <a:schemeClr val="bg2"/>
                </a:solidFill>
              </a:rPr>
              <a:t>осветление</a:t>
            </a:r>
            <a:r>
              <a:rPr lang="bg-BG" sz="2900" dirty="0">
                <a:solidFill>
                  <a:schemeClr val="bg2"/>
                </a:solidFill>
              </a:rPr>
              <a:t>,</a:t>
            </a:r>
            <a:r>
              <a:rPr lang="bg-BG" sz="2900" b="1" dirty="0">
                <a:solidFill>
                  <a:schemeClr val="bg2"/>
                </a:solidFill>
              </a:rPr>
              <a:t> коректно изключване </a:t>
            </a:r>
            <a:r>
              <a:rPr lang="bg-BG" sz="2900" dirty="0">
                <a:solidFill>
                  <a:schemeClr val="bg2"/>
                </a:solidFill>
              </a:rPr>
              <a:t>на компютъра</a:t>
            </a:r>
            <a:endParaRPr lang="en-US" sz="2900" dirty="0">
              <a:solidFill>
                <a:schemeClr val="bg2"/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Какво включват </a:t>
            </a:r>
            <a:r>
              <a:rPr lang="bg-BG" sz="3600" b="1" dirty="0">
                <a:solidFill>
                  <a:schemeClr val="bg1"/>
                </a:solidFill>
              </a:rPr>
              <a:t>информационните технологии</a:t>
            </a:r>
            <a:r>
              <a:rPr lang="bg-BG" sz="3600" dirty="0"/>
              <a:t>?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400" dirty="0"/>
              <a:t>Информация</a:t>
            </a:r>
            <a:endParaRPr lang="en-US" sz="3400" dirty="0"/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400" dirty="0"/>
              <a:t>Информационен процес</a:t>
            </a:r>
            <a:endParaRPr lang="en-US" sz="3400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Компоненти на </a:t>
            </a:r>
            <a:r>
              <a:rPr lang="bg-BG" sz="3600" b="1" dirty="0">
                <a:solidFill>
                  <a:schemeClr val="bg1"/>
                </a:solidFill>
              </a:rPr>
              <a:t>компютърната система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Периферни устройства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Правила за </a:t>
            </a:r>
            <a:r>
              <a:rPr lang="bg-BG" sz="3600" b="1" dirty="0">
                <a:solidFill>
                  <a:schemeClr val="bg1"/>
                </a:solidFill>
              </a:rPr>
              <a:t>безопасна</a:t>
            </a:r>
            <a:r>
              <a:rPr lang="bg-BG" sz="3600" dirty="0"/>
              <a:t> </a:t>
            </a:r>
            <a:r>
              <a:rPr lang="bg-BG" sz="3600" b="1" dirty="0">
                <a:solidFill>
                  <a:schemeClr val="bg1"/>
                </a:solidFill>
              </a:rPr>
              <a:t>работа</a:t>
            </a:r>
            <a:r>
              <a:rPr lang="bg-BG" sz="3600" dirty="0"/>
              <a:t> с компютърна система</a:t>
            </a:r>
            <a:endParaRPr lang="en-US" sz="3400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mtClean="0"/>
              <a:t>Информационни технологии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05" y="849086"/>
            <a:ext cx="8202191" cy="36016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Subtitle 3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mtClean="0"/>
              <a:t>Данни, информация, информационни технологии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429993"/>
            <a:ext cx="9929724" cy="52760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Данни </a:t>
            </a:r>
            <a:r>
              <a:rPr lang="bg-BG" dirty="0"/>
              <a:t>– символно записани факти</a:t>
            </a:r>
          </a:p>
          <a:p>
            <a:pPr marL="720000" lvl="2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Текст</a:t>
            </a:r>
          </a:p>
          <a:p>
            <a:pPr marL="720000" lvl="2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Звук</a:t>
            </a:r>
          </a:p>
          <a:p>
            <a:pPr marL="720000" lvl="2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Изображение</a:t>
            </a:r>
          </a:p>
          <a:p>
            <a:pPr marL="720000" lvl="2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bg-BG" dirty="0" smtClean="0"/>
              <a:t>...</a:t>
            </a:r>
            <a:endParaRPr lang="en-US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понятия в ИТ (1)</a:t>
            </a:r>
          </a:p>
        </p:txBody>
      </p:sp>
      <p:pic>
        <p:nvPicPr>
          <p:cNvPr id="1026" name="Picture 2" descr="Engineering degree (Bac+4) - Big Data &amp; Analytics major - E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060" y="3456604"/>
            <a:ext cx="5556017" cy="300325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429993"/>
            <a:ext cx="9929724" cy="52760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 smtClean="0">
                <a:solidFill>
                  <a:schemeClr val="bg1"/>
                </a:solidFill>
              </a:rPr>
              <a:t>Информация</a:t>
            </a:r>
            <a:r>
              <a:rPr lang="bg-BG" dirty="0" smtClean="0"/>
              <a:t> </a:t>
            </a:r>
            <a:r>
              <a:rPr lang="en-US" dirty="0"/>
              <a:t>– </a:t>
            </a:r>
            <a:r>
              <a:rPr lang="bg-BG" dirty="0"/>
              <a:t>съвкупност от </a:t>
            </a:r>
            <a:r>
              <a:rPr lang="bg-BG" b="1" dirty="0"/>
              <a:t>данни</a:t>
            </a:r>
            <a:r>
              <a:rPr lang="bg-BG" dirty="0"/>
              <a:t> за обекти, процеси и явления, които </a:t>
            </a:r>
            <a:r>
              <a:rPr lang="bg-BG" b="1" dirty="0">
                <a:solidFill>
                  <a:schemeClr val="bg1"/>
                </a:solidFill>
              </a:rPr>
              <a:t>обогатяват</a:t>
            </a:r>
            <a:r>
              <a:rPr lang="bg-BG" dirty="0"/>
              <a:t> представата ни за тях</a:t>
            </a:r>
            <a:endParaRPr lang="bg-BG" b="1" dirty="0"/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</a:pPr>
            <a:endParaRPr lang="en-US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понятия в ИТ </a:t>
            </a:r>
            <a:r>
              <a:rPr lang="bg-BG" dirty="0" smtClean="0"/>
              <a:t>(</a:t>
            </a:r>
            <a:r>
              <a:rPr lang="en-US" dirty="0" smtClean="0"/>
              <a:t>2</a:t>
            </a:r>
            <a:r>
              <a:rPr lang="bg-BG" dirty="0" smtClean="0"/>
              <a:t>)</a:t>
            </a:r>
            <a:endParaRPr lang="bg-BG" dirty="0"/>
          </a:p>
        </p:txBody>
      </p:sp>
      <p:pic>
        <p:nvPicPr>
          <p:cNvPr id="2050" name="Picture 2" descr="About UMIT | University of Miami Information 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84" y="3329168"/>
            <a:ext cx="4952755" cy="329229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8578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581952"/>
            <a:ext cx="9929724" cy="52760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Информационни дейности</a:t>
            </a:r>
            <a:r>
              <a:rPr lang="en-US" dirty="0"/>
              <a:t> –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събиране, съхраняване, обработване и разпространяване на информация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Информационни технологии </a:t>
            </a:r>
            <a:r>
              <a:rPr lang="bg-BG" dirty="0"/>
              <a:t>(ИТ)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dirty="0"/>
              <a:t>–</a:t>
            </a:r>
            <a:r>
              <a:rPr lang="bg-BG" dirty="0"/>
              <a:t> технологии, свързани с осъществяването на тези дейности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Информационен процес</a:t>
            </a:r>
            <a:r>
              <a:rPr lang="en-US" dirty="0"/>
              <a:t> –</a:t>
            </a:r>
            <a:r>
              <a:rPr lang="bg-BG" dirty="0"/>
              <a:t> съвкупност от извършваните информационни дейности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понятия в ИТ </a:t>
            </a:r>
            <a:r>
              <a:rPr lang="bg-BG" dirty="0" smtClean="0"/>
              <a:t>(</a:t>
            </a:r>
            <a:r>
              <a:rPr lang="en-US" dirty="0" smtClean="0"/>
              <a:t>3</a:t>
            </a:r>
            <a:r>
              <a:rPr lang="bg-BG" dirty="0" smtClean="0"/>
              <a:t>)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582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mtClean="0"/>
              <a:t>Компютърна система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178" y="1370080"/>
            <a:ext cx="3030415" cy="2525346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mtClean="0"/>
              <a:t>Хардуер и софтуер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06082" y="1141022"/>
            <a:ext cx="9989152" cy="52760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Компютърната система </a:t>
            </a:r>
            <a:r>
              <a:rPr lang="bg-BG" dirty="0"/>
              <a:t>(</a:t>
            </a:r>
            <a:r>
              <a:rPr lang="bg-BG" b="1" dirty="0"/>
              <a:t>КС</a:t>
            </a:r>
            <a:r>
              <a:rPr lang="bg-BG" dirty="0"/>
              <a:t>) се състои от </a:t>
            </a:r>
            <a:r>
              <a:rPr lang="bg-BG" b="1" dirty="0"/>
              <a:t>хардуер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софтуер</a:t>
            </a:r>
          </a:p>
          <a:p>
            <a:pPr lvl="1">
              <a:lnSpc>
                <a:spcPct val="110000"/>
              </a:lnSpc>
            </a:pPr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Хардуер </a:t>
            </a:r>
            <a:r>
              <a:rPr lang="bg-BG" dirty="0">
                <a:solidFill>
                  <a:srgbClr val="234465"/>
                </a:solidFill>
              </a:rPr>
              <a:t>(</a:t>
            </a:r>
            <a:r>
              <a:rPr lang="en-US" b="1" dirty="0">
                <a:solidFill>
                  <a:srgbClr val="234465"/>
                </a:solidFill>
              </a:rPr>
              <a:t>hardware</a:t>
            </a:r>
            <a:r>
              <a:rPr lang="bg-BG" dirty="0">
                <a:solidFill>
                  <a:srgbClr val="234465"/>
                </a:solidFill>
              </a:rPr>
              <a:t>) </a:t>
            </a:r>
            <a:r>
              <a:rPr lang="bg-BG" dirty="0"/>
              <a:t>– </a:t>
            </a:r>
            <a:r>
              <a:rPr lang="bg-BG" b="1" dirty="0"/>
              <a:t>физически компоненти </a:t>
            </a:r>
            <a:r>
              <a:rPr lang="bg-BG" dirty="0"/>
              <a:t>на компютъра + </a:t>
            </a:r>
            <a:r>
              <a:rPr lang="bg-BG" b="1" dirty="0"/>
              <a:t>периферни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>
                <a:solidFill>
                  <a:srgbClr val="234465"/>
                </a:solidFill>
              </a:rPr>
              <a:t>устройства</a:t>
            </a:r>
          </a:p>
          <a:p>
            <a:pPr lvl="1">
              <a:lnSpc>
                <a:spcPct val="110000"/>
              </a:lnSpc>
            </a:pPr>
            <a:r>
              <a:rPr lang="bg-BG" dirty="0">
                <a:solidFill>
                  <a:srgbClr val="234465"/>
                </a:solidFill>
              </a:rPr>
              <a:t>͏</a:t>
            </a:r>
            <a:r>
              <a:rPr lang="bg-BG" b="1" dirty="0">
                <a:solidFill>
                  <a:schemeClr val="bg1"/>
                </a:solidFill>
              </a:rPr>
              <a:t>Софтуер</a:t>
            </a:r>
            <a:r>
              <a:rPr lang="bg-BG" dirty="0">
                <a:solidFill>
                  <a:srgbClr val="234465"/>
                </a:solidFill>
              </a:rPr>
              <a:t> (</a:t>
            </a:r>
            <a:r>
              <a:rPr lang="en-US" b="1" dirty="0">
                <a:solidFill>
                  <a:srgbClr val="234465"/>
                </a:solidFill>
              </a:rPr>
              <a:t>software</a:t>
            </a:r>
            <a:r>
              <a:rPr lang="en-US" dirty="0">
                <a:solidFill>
                  <a:srgbClr val="234465"/>
                </a:solidFill>
              </a:rPr>
              <a:t>) </a:t>
            </a:r>
            <a:r>
              <a:rPr lang="bg-BG" dirty="0">
                <a:solidFill>
                  <a:srgbClr val="234465"/>
                </a:solidFill>
              </a:rPr>
              <a:t>– </a:t>
            </a:r>
            <a:r>
              <a:rPr lang="bg-BG" b="1" dirty="0">
                <a:solidFill>
                  <a:srgbClr val="234465"/>
                </a:solidFill>
              </a:rPr>
              <a:t>програмите</a:t>
            </a:r>
            <a:r>
              <a:rPr lang="bg-BG" dirty="0">
                <a:solidFill>
                  <a:srgbClr val="234465"/>
                </a:solidFill>
              </a:rPr>
              <a:t> в компютърната система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Компютърна система (КС)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"/>
          <a:stretch/>
        </p:blipFill>
        <p:spPr>
          <a:xfrm>
            <a:off x="5213299" y="4411526"/>
            <a:ext cx="4838333" cy="244647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156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D4F49-031D-A6F9-5016-F490BE3497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4832" cy="550991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Системен блок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– </a:t>
            </a:r>
            <a:r>
              <a:rPr lang="bg-BG" sz="3200" dirty="0"/>
              <a:t>в него са </a:t>
            </a:r>
            <a:r>
              <a:rPr lang="bg-BG" sz="3200" b="1" dirty="0"/>
              <a:t>основните компоненти </a:t>
            </a:r>
            <a:r>
              <a:rPr lang="bg-BG" sz="3200" dirty="0"/>
              <a:t>на </a:t>
            </a:r>
            <a:r>
              <a:rPr lang="bg-BG" sz="3200" b="1" dirty="0"/>
              <a:t>КС</a:t>
            </a:r>
            <a:endParaRPr lang="en-US" sz="3200" b="1" dirty="0"/>
          </a:p>
          <a:p>
            <a:pPr lvl="1"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Дънна платка </a:t>
            </a:r>
            <a:r>
              <a:rPr lang="bg-BG" sz="3000" dirty="0"/>
              <a:t>(</a:t>
            </a:r>
            <a:r>
              <a:rPr lang="en-US" sz="3000" b="1" dirty="0"/>
              <a:t>Motherboard</a:t>
            </a:r>
            <a:r>
              <a:rPr lang="bg-BG" sz="3000" dirty="0"/>
              <a:t>)</a:t>
            </a:r>
            <a:r>
              <a:rPr lang="en-US" sz="3000" dirty="0"/>
              <a:t> – </a:t>
            </a:r>
            <a:r>
              <a:rPr lang="bg-BG" sz="3000" b="1" dirty="0"/>
              <a:t>управлява</a:t>
            </a:r>
            <a:r>
              <a:rPr lang="bg-BG" sz="3000" dirty="0"/>
              <a:t> всички свързани към нея </a:t>
            </a:r>
            <a:r>
              <a:rPr lang="bg-BG" sz="3000" b="1" dirty="0"/>
              <a:t>компоненти</a:t>
            </a:r>
            <a:r>
              <a:rPr lang="bg-BG" sz="3000" dirty="0"/>
              <a:t> </a:t>
            </a:r>
          </a:p>
          <a:p>
            <a:pPr lvl="1"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Процесор</a:t>
            </a:r>
            <a:r>
              <a:rPr lang="bg-BG" sz="3000" dirty="0"/>
              <a:t> (</a:t>
            </a:r>
            <a:r>
              <a:rPr lang="en-US" sz="3000" b="1" dirty="0"/>
              <a:t>CPU</a:t>
            </a:r>
            <a:r>
              <a:rPr lang="bg-BG" sz="3000" dirty="0"/>
              <a:t>)</a:t>
            </a:r>
            <a:r>
              <a:rPr lang="en-US" sz="3000" dirty="0"/>
              <a:t> – </a:t>
            </a:r>
            <a:r>
              <a:rPr lang="bg-BG" sz="3000" b="1" dirty="0"/>
              <a:t>управляващото</a:t>
            </a:r>
            <a:r>
              <a:rPr lang="bg-BG" sz="3000" dirty="0"/>
              <a:t> устройство</a:t>
            </a:r>
          </a:p>
          <a:p>
            <a:pPr lvl="1"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Оперативна памет</a:t>
            </a:r>
            <a:r>
              <a:rPr lang="bg-BG" sz="3000" dirty="0"/>
              <a:t> (</a:t>
            </a:r>
            <a:r>
              <a:rPr lang="en-US" sz="3000" b="1" dirty="0"/>
              <a:t>RAM</a:t>
            </a:r>
            <a:r>
              <a:rPr lang="bg-BG" sz="3000" dirty="0"/>
              <a:t>)</a:t>
            </a:r>
            <a:r>
              <a:rPr lang="en-US" sz="3000" dirty="0"/>
              <a:t> –</a:t>
            </a:r>
            <a:r>
              <a:rPr lang="bg-BG" sz="3000" dirty="0"/>
              <a:t> в/от нея </a:t>
            </a:r>
            <a:r>
              <a:rPr lang="bg-BG" sz="3000" dirty="0" smtClean="0"/>
              <a:t>процесорът </a:t>
            </a:r>
            <a:r>
              <a:rPr lang="bg-BG" sz="3000" b="1" dirty="0" smtClean="0"/>
              <a:t>записва</a:t>
            </a:r>
            <a:r>
              <a:rPr lang="bg-BG" sz="3000" dirty="0" smtClean="0"/>
              <a:t>/</a:t>
            </a:r>
            <a:r>
              <a:rPr lang="bg-BG" sz="3000" b="1" dirty="0" smtClean="0"/>
              <a:t>чете</a:t>
            </a:r>
            <a:r>
              <a:rPr lang="bg-BG" sz="3000" dirty="0" smtClean="0"/>
              <a:t> данни</a:t>
            </a:r>
            <a:endParaRPr lang="bg-BG" sz="30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817BFD-0CDA-523A-C2F3-DE6C6D77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</a:t>
            </a:r>
            <a:r>
              <a:rPr lang="bg-BG" dirty="0" smtClean="0"/>
              <a:t>хардуер</a:t>
            </a:r>
            <a:r>
              <a:rPr lang="en-US" dirty="0" smtClean="0"/>
              <a:t> (1)</a:t>
            </a:r>
            <a:endParaRPr lang="en-BG" dirty="0"/>
          </a:p>
        </p:txBody>
      </p:sp>
      <p:pic>
        <p:nvPicPr>
          <p:cNvPr id="3074" name="Picture 2" descr="Дънна платка GIGABYTE B650M D3HP socket AM5, 4xDDR5 от Allstore.bg само за  274.38 лв.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875" l="10000" r="90000">
                        <a14:foregroundMark x1="14625" y1="77000" x2="11750" y2="6125"/>
                        <a14:foregroundMark x1="11250" y1="6625" x2="82750" y2="15000"/>
                        <a14:foregroundMark x1="82750" y1="15000" x2="86750" y2="89250"/>
                        <a14:foregroundMark x1="18125" y1="59375" x2="16875" y2="43625"/>
                        <a14:foregroundMark x1="61500" y1="53750" x2="50375" y2="21625"/>
                        <a14:foregroundMark x1="51625" y1="51500" x2="66875" y2="26000"/>
                        <a14:foregroundMark x1="73500" y1="30875" x2="48000" y2="26000"/>
                        <a14:foregroundMark x1="27875" y1="76750" x2="30875" y2="69625"/>
                        <a14:foregroundMark x1="50875" y1="90250" x2="83500" y2="8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536" y="4083246"/>
            <a:ext cx="2622795" cy="262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PU, processor PNG transparent image download, size: 1000x1000px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947" y="4203677"/>
            <a:ext cx="2381931" cy="238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AM PNG Image for Free Download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494" y="4376230"/>
            <a:ext cx="3258917" cy="203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920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3834</TotalTime>
  <Words>741</Words>
  <Application>Microsoft Office PowerPoint</Application>
  <PresentationFormat>Widescreen</PresentationFormat>
  <Paragraphs>131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맑은 고딕</vt:lpstr>
      <vt:lpstr>Arial</vt:lpstr>
      <vt:lpstr>Calibri</vt:lpstr>
      <vt:lpstr>Consolas</vt:lpstr>
      <vt:lpstr>Wingdings</vt:lpstr>
      <vt:lpstr>SoftUni</vt:lpstr>
      <vt:lpstr>Въведение в информационните технологии и компютърните системи</vt:lpstr>
      <vt:lpstr>Съдържание</vt:lpstr>
      <vt:lpstr>Информационни технологии</vt:lpstr>
      <vt:lpstr>Основни понятия в ИТ (1)</vt:lpstr>
      <vt:lpstr>Основни понятия в ИТ (2)</vt:lpstr>
      <vt:lpstr>Основни понятия в ИТ (3)</vt:lpstr>
      <vt:lpstr>Компютърна система</vt:lpstr>
      <vt:lpstr>Компютърна система (КС)</vt:lpstr>
      <vt:lpstr>Видове хардуер (1)</vt:lpstr>
      <vt:lpstr>Видове хардуер (2)</vt:lpstr>
      <vt:lpstr>Видове хардуер – аналогия с работилница</vt:lpstr>
      <vt:lpstr>Входни устройства</vt:lpstr>
      <vt:lpstr>Изходни устройства</vt:lpstr>
      <vt:lpstr>Входно-изходни устройства</vt:lpstr>
      <vt:lpstr>Видове софтуер</vt:lpstr>
      <vt:lpstr>Правила за безопасна работа с КС</vt:lpstr>
      <vt:lpstr>Правила за безопасна работа с КС</vt:lpstr>
      <vt:lpstr>Обобщение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информационните технологии и компютърните системи</dc:title>
  <dc:subject>КМИТ - 5 клас</dc:subject>
  <dc:creator>BG-IT-Edu</dc:creator>
  <cp:keywords>Trainers; Trainer; Train the Trainers; Software University; SoftUni; programming; coding; software development; education; training; course</cp:keywords>
  <dc:description>Open Programming and IT Courseware for IT Teachers (BG-IT-Edu): https://github.com/BG-IT-Edu
With the kind support of SoftUni: https://softuni.bg</dc:description>
  <cp:lastModifiedBy>PC</cp:lastModifiedBy>
  <cp:revision>79</cp:revision>
  <dcterms:created xsi:type="dcterms:W3CDTF">2018-05-23T13:08:44Z</dcterms:created>
  <dcterms:modified xsi:type="dcterms:W3CDTF">2024-02-19T19:30:36Z</dcterms:modified>
  <cp:category>computer programming; programming</cp:category>
</cp:coreProperties>
</file>